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notesMasterIdLst>
    <p:notesMasterId r:id="rId26"/>
  </p:notesMasterIdLst>
  <p:sldIdLst>
    <p:sldId id="257" r:id="rId2"/>
    <p:sldId id="281" r:id="rId3"/>
    <p:sldId id="282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9ABF2-01C6-4F9B-BD2D-4005162544EE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A43EB-DA31-465C-A9F5-530BE9DD2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445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0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2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7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9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3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06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2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66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9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47" r:id="rId4"/>
    <p:sldLayoutId id="2147483748" r:id="rId5"/>
    <p:sldLayoutId id="2147483753" r:id="rId6"/>
    <p:sldLayoutId id="2147483749" r:id="rId7"/>
    <p:sldLayoutId id="2147483750" r:id="rId8"/>
    <p:sldLayoutId id="2147483751" r:id="rId9"/>
    <p:sldLayoutId id="2147483752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E09D2-0957-4808-AAE0-F9EA347F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10581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4800" dirty="0" err="1"/>
              <a:t>PointRend</a:t>
            </a:r>
            <a:br>
              <a:rPr lang="en-US" sz="4800" dirty="0"/>
            </a:br>
            <a:r>
              <a:rPr lang="en-US" sz="2100" dirty="0"/>
              <a:t>Image Segmentation as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D391-90D8-4AD4-9FDB-4F588EF03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170711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b="1" spc="50" dirty="0" err="1">
                <a:solidFill>
                  <a:schemeClr val="tx1"/>
                </a:solidFill>
              </a:rPr>
              <a:t>Su</a:t>
            </a:r>
            <a:r>
              <a:rPr lang="en-US" altLang="ko-KR" sz="1200" b="1" spc="50" dirty="0">
                <a:solidFill>
                  <a:schemeClr val="tx1"/>
                </a:solidFill>
              </a:rPr>
              <a:t> Hyung Choi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 sz="1200" spc="50" dirty="0">
                <a:solidFill>
                  <a:schemeClr val="tx1"/>
                </a:solidFill>
              </a:rPr>
              <a:t>Korea University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spc="50" dirty="0">
                <a:solidFill>
                  <a:schemeClr val="tx1"/>
                </a:solidFill>
              </a:rPr>
              <a:t>Research Intern @ Computer Vision Lab</a:t>
            </a:r>
          </a:p>
        </p:txBody>
      </p:sp>
      <p:sp>
        <p:nvSpPr>
          <p:cNvPr id="56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5298A-EC5F-4122-B372-2860E19A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521971"/>
            <a:ext cx="6846363" cy="3662804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1CA54E6F-B8B2-4C56-99CA-37D6CBC19C96}"/>
              </a:ext>
            </a:extLst>
          </p:cNvPr>
          <p:cNvSpPr txBox="1">
            <a:spLocks/>
          </p:cNvSpPr>
          <p:nvPr/>
        </p:nvSpPr>
        <p:spPr>
          <a:xfrm>
            <a:off x="8449589" y="5417147"/>
            <a:ext cx="3516334" cy="844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tx1">
                    <a:lumMod val="85000"/>
                  </a:schemeClr>
                </a:solidFill>
                <a:latin typeface="Avenir Next LT Pro" panose="020B0504020202020204" pitchFamily="34" charset="0"/>
                <a:ea typeface="Malgun Gothic" panose="020B0503020000020004" pitchFamily="34" charset="-127"/>
                <a:cs typeface="Posterama" panose="020B0504020200020000" pitchFamily="34" charset="0"/>
              </a:rPr>
              <a:t>Submitted on Jan 11, 2022</a:t>
            </a:r>
          </a:p>
          <a:p>
            <a:pPr algn="r"/>
            <a:r>
              <a:rPr lang="en-US" sz="1200" dirty="0">
                <a:solidFill>
                  <a:schemeClr val="tx1">
                    <a:lumMod val="85000"/>
                  </a:schemeClr>
                </a:solidFill>
                <a:latin typeface="Avenir Next LT Pro" panose="020B0504020202020204" pitchFamily="34" charset="0"/>
                <a:ea typeface="Malgun Gothic" panose="020B0503020000020004" pitchFamily="34" charset="-127"/>
                <a:cs typeface="Posterama" panose="020B0504020200020000" pitchFamily="34" charset="0"/>
              </a:rPr>
              <a:t>Authors: </a:t>
            </a:r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Facebook AI Research (FAIR)</a:t>
            </a:r>
            <a:endParaRPr lang="en-US" sz="1200" dirty="0">
              <a:solidFill>
                <a:schemeClr val="tx1">
                  <a:lumMod val="85000"/>
                </a:schemeClr>
              </a:solidFill>
              <a:latin typeface="Avenir Next LT Pro" panose="020B0504020202020204" pitchFamily="34" charset="0"/>
              <a:ea typeface="Malgun Gothic" panose="020B0503020000020004" pitchFamily="34" charset="-127"/>
              <a:cs typeface="Posterama" panose="020B0504020200020000" pitchFamily="34" charset="0"/>
            </a:endParaRPr>
          </a:p>
          <a:p>
            <a:pPr algn="r"/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Alexander Kirillov, </a:t>
            </a:r>
            <a:r>
              <a:rPr lang="en-US" sz="1050" dirty="0" err="1">
                <a:solidFill>
                  <a:schemeClr val="tx1">
                    <a:lumMod val="85000"/>
                  </a:schemeClr>
                </a:solidFill>
              </a:rPr>
              <a:t>Yuxin</a:t>
            </a: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 Wu, </a:t>
            </a:r>
            <a:r>
              <a:rPr lang="en-US" sz="1050" dirty="0" err="1">
                <a:solidFill>
                  <a:schemeClr val="tx1">
                    <a:lumMod val="85000"/>
                  </a:schemeClr>
                </a:solidFill>
              </a:rPr>
              <a:t>Kaiming</a:t>
            </a:r>
            <a:r>
              <a:rPr lang="en-US" sz="1050" dirty="0">
                <a:solidFill>
                  <a:schemeClr val="tx1">
                    <a:lumMod val="85000"/>
                  </a:schemeClr>
                </a:solidFill>
              </a:rPr>
              <a:t> He Ross </a:t>
            </a:r>
            <a:r>
              <a:rPr lang="en-US" sz="1050" dirty="0" err="1">
                <a:solidFill>
                  <a:schemeClr val="tx1">
                    <a:lumMod val="85000"/>
                  </a:schemeClr>
                </a:solidFill>
              </a:rPr>
              <a:t>Girshick</a:t>
            </a:r>
            <a:endParaRPr lang="en-US" sz="105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E09AEE-42A5-4386-8158-F12A6E84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3" y="504573"/>
            <a:ext cx="3281266" cy="24551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D43EEB-E3F9-49E1-B8A7-B49A4AFA5256}"/>
              </a:ext>
            </a:extLst>
          </p:cNvPr>
          <p:cNvSpPr txBox="1">
            <a:spLocks/>
          </p:cNvSpPr>
          <p:nvPr/>
        </p:nvSpPr>
        <p:spPr>
          <a:xfrm>
            <a:off x="270532" y="3115424"/>
            <a:ext cx="3764827" cy="8723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 err="1">
                <a:solidFill>
                  <a:srgbClr val="FF0000"/>
                </a:solidFill>
              </a:rPr>
              <a:t>PointRend</a:t>
            </a:r>
            <a:r>
              <a:rPr lang="en-US" sz="1500" dirty="0">
                <a:solidFill>
                  <a:srgbClr val="FF0000"/>
                </a:solidFill>
              </a:rPr>
              <a:t> gradually increases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resolution by making predictions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for the most uncertain 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22CFE2-0E80-46E1-BC83-74D1EF22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03" y="504573"/>
            <a:ext cx="5598983" cy="43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1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Point-based inference via subdivision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81B12-F210-4BE7-BCF8-109DBDD5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1954827"/>
            <a:ext cx="6350704" cy="29483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CFF2C2-0129-4ADC-8315-D7623AE362CB}"/>
              </a:ext>
            </a:extLst>
          </p:cNvPr>
          <p:cNvSpPr txBox="1">
            <a:spLocks/>
          </p:cNvSpPr>
          <p:nvPr/>
        </p:nvSpPr>
        <p:spPr>
          <a:xfrm>
            <a:off x="2404132" y="5020424"/>
            <a:ext cx="3764827" cy="6312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Lower resolutions prediction is unsampled with 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40572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Point-based inference via subdivision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81B12-F210-4BE7-BCF8-109DBDD5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1954827"/>
            <a:ext cx="6350704" cy="29483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CFF2C2-0129-4ADC-8315-D7623AE362CB}"/>
              </a:ext>
            </a:extLst>
          </p:cNvPr>
          <p:cNvSpPr txBox="1">
            <a:spLocks/>
          </p:cNvSpPr>
          <p:nvPr/>
        </p:nvSpPr>
        <p:spPr>
          <a:xfrm>
            <a:off x="4378982" y="5020424"/>
            <a:ext cx="3764827" cy="6312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The subset of most uncertain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points is selected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1853CE-2940-45B3-905B-CE1900A22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85" y="2063750"/>
            <a:ext cx="6414587" cy="2839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2BB63-C9AC-43AB-8F42-3175FCE3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85" y="2122375"/>
            <a:ext cx="6414587" cy="2839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FCE6F-B364-43E8-BFB0-81C86406D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67" y="2055402"/>
            <a:ext cx="6452306" cy="2856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1F92B8-E406-4A54-A509-E5665BFA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67" y="2063749"/>
            <a:ext cx="6452306" cy="285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6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Point-based inference via subdivision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81B12-F210-4BE7-BCF8-109DBDD5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1954827"/>
            <a:ext cx="6350704" cy="29483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CFF2C2-0129-4ADC-8315-D7623AE362CB}"/>
              </a:ext>
            </a:extLst>
          </p:cNvPr>
          <p:cNvSpPr txBox="1">
            <a:spLocks/>
          </p:cNvSpPr>
          <p:nvPr/>
        </p:nvSpPr>
        <p:spPr>
          <a:xfrm>
            <a:off x="6204272" y="5020424"/>
            <a:ext cx="3764827" cy="6312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Prediction for each selected points is refined using a lightweight MLP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1853CE-2940-45B3-905B-CE1900A22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85" y="2063750"/>
            <a:ext cx="6414587" cy="2839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2BB63-C9AC-43AB-8F42-3175FCE3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85" y="2122375"/>
            <a:ext cx="6414587" cy="2839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FCE6F-B364-43E8-BFB0-81C86406D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67" y="2055402"/>
            <a:ext cx="6452306" cy="2856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1F92B8-E406-4A54-A509-E5665BFA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67" y="2063749"/>
            <a:ext cx="6452306" cy="2856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9C649F-AA09-4171-B3CF-5321CE6DE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790" y="1867169"/>
            <a:ext cx="3927953" cy="299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PointRend</a:t>
            </a:r>
            <a:r>
              <a:rPr lang="en-US" sz="3200" b="1" dirty="0"/>
              <a:t> architecture for instance segmentation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CFF2C2-0129-4ADC-8315-D7623AE362CB}"/>
              </a:ext>
            </a:extLst>
          </p:cNvPr>
          <p:cNvSpPr txBox="1">
            <a:spLocks/>
          </p:cNvSpPr>
          <p:nvPr/>
        </p:nvSpPr>
        <p:spPr>
          <a:xfrm>
            <a:off x="8566150" y="5488439"/>
            <a:ext cx="3003149" cy="9758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Backbone computes features that represent the whole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D0DCBC-014E-41D5-8BE6-08197587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02" y="1969003"/>
            <a:ext cx="3764827" cy="38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60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PointRend</a:t>
            </a:r>
            <a:r>
              <a:rPr lang="en-US" sz="3200" b="1" dirty="0"/>
              <a:t> architecture for instance segmentation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CFF2C2-0129-4ADC-8315-D7623AE362CB}"/>
              </a:ext>
            </a:extLst>
          </p:cNvPr>
          <p:cNvSpPr txBox="1">
            <a:spLocks/>
          </p:cNvSpPr>
          <p:nvPr/>
        </p:nvSpPr>
        <p:spPr>
          <a:xfrm>
            <a:off x="8566150" y="5488439"/>
            <a:ext cx="3003149" cy="9758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For each bounding box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a small head yields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low-resolution mask prediction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D0DCBC-014E-41D5-8BE6-08197587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02" y="1969003"/>
            <a:ext cx="3764827" cy="3835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B9B187-1036-4382-832B-A91C83A4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64" y="1656276"/>
            <a:ext cx="5251780" cy="41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0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PointRend</a:t>
            </a:r>
            <a:r>
              <a:rPr lang="en-US" sz="3200" b="1" dirty="0"/>
              <a:t> architecture for instance segmentation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CFF2C2-0129-4ADC-8315-D7623AE362CB}"/>
              </a:ext>
            </a:extLst>
          </p:cNvPr>
          <p:cNvSpPr txBox="1">
            <a:spLocks/>
          </p:cNvSpPr>
          <p:nvPr/>
        </p:nvSpPr>
        <p:spPr>
          <a:xfrm>
            <a:off x="8282694" y="5488439"/>
            <a:ext cx="3286605" cy="9758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For a subset of points we extract features from the coarse prediction and the backbone features using bilinear interpolation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D0DCBC-014E-41D5-8BE6-08197587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02" y="1969003"/>
            <a:ext cx="3764827" cy="3835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B9B187-1036-4382-832B-A91C83A4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64" y="1656276"/>
            <a:ext cx="5251780" cy="4147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1AE255-4F41-49C3-9407-D4431E7A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815" y="1623756"/>
            <a:ext cx="5340032" cy="416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73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PointRend</a:t>
            </a:r>
            <a:r>
              <a:rPr lang="en-US" sz="3200" b="1" dirty="0"/>
              <a:t> architecture for instance segmentation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D0DCBC-014E-41D5-8BE6-08197587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02" y="1969003"/>
            <a:ext cx="3764827" cy="3835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B9B187-1036-4382-832B-A91C83A4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64" y="1656276"/>
            <a:ext cx="5251780" cy="4147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1AE255-4F41-49C3-9407-D4431E7A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814" y="1592387"/>
            <a:ext cx="5380213" cy="4200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34DEC-C2F6-48CE-92AE-1A2758BE6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074" y="1646835"/>
            <a:ext cx="6869511" cy="4151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716EB-7BB9-4542-AA98-0607523C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888" y="1664473"/>
            <a:ext cx="6849698" cy="4139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5A9F44-FF03-4B52-B07E-AB9CD9D01AB4}"/>
              </a:ext>
            </a:extLst>
          </p:cNvPr>
          <p:cNvSpPr/>
          <p:nvPr/>
        </p:nvSpPr>
        <p:spPr>
          <a:xfrm>
            <a:off x="7480952" y="5488439"/>
            <a:ext cx="2070104" cy="55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CFF2C2-0129-4ADC-8315-D7623AE362CB}"/>
              </a:ext>
            </a:extLst>
          </p:cNvPr>
          <p:cNvSpPr txBox="1">
            <a:spLocks/>
          </p:cNvSpPr>
          <p:nvPr/>
        </p:nvSpPr>
        <p:spPr>
          <a:xfrm>
            <a:off x="8282694" y="5488439"/>
            <a:ext cx="3286605" cy="9758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An MLP is used to make prediction for each point independently</a:t>
            </a:r>
          </a:p>
        </p:txBody>
      </p:sp>
    </p:spTree>
    <p:extLst>
      <p:ext uri="{BB962C8B-B14F-4D97-AF65-F5344CB8AC3E}">
        <p14:creationId xmlns:p14="http://schemas.microsoft.com/office/powerpoint/2010/main" val="17971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Mask R-CNN with standard head vs. Mask R-CNN with </a:t>
            </a:r>
            <a:r>
              <a:rPr lang="en-US" sz="3200" b="1" dirty="0" err="1"/>
              <a:t>PointRend</a:t>
            </a:r>
            <a:endParaRPr lang="en-US" sz="3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836468-97C3-4AFF-AF36-F82C8693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769"/>
            <a:ext cx="12192000" cy="455646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017FF8-3534-4AB2-8805-50CA9F745452}"/>
              </a:ext>
            </a:extLst>
          </p:cNvPr>
          <p:cNvSpPr txBox="1">
            <a:spLocks/>
          </p:cNvSpPr>
          <p:nvPr/>
        </p:nvSpPr>
        <p:spPr>
          <a:xfrm>
            <a:off x="2913027" y="5882140"/>
            <a:ext cx="3182973" cy="8431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FF0000"/>
                </a:solidFill>
              </a:rPr>
              <a:t>+ </a:t>
            </a:r>
            <a:r>
              <a:rPr lang="en-US" sz="1500" b="1" dirty="0" err="1">
                <a:solidFill>
                  <a:srgbClr val="FF0000"/>
                </a:solidFill>
              </a:rPr>
              <a:t>PointRend</a:t>
            </a:r>
            <a:endParaRPr lang="en-US" sz="1500" b="1" dirty="0">
              <a:solidFill>
                <a:srgbClr val="FF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A54A3E4-7E1B-4BE4-B61D-8223E7382F8F}"/>
              </a:ext>
            </a:extLst>
          </p:cNvPr>
          <p:cNvSpPr txBox="1">
            <a:spLocks/>
          </p:cNvSpPr>
          <p:nvPr/>
        </p:nvSpPr>
        <p:spPr>
          <a:xfrm>
            <a:off x="9009027" y="5882140"/>
            <a:ext cx="3182973" cy="8431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FF0000"/>
                </a:solidFill>
              </a:rPr>
              <a:t>+ </a:t>
            </a:r>
            <a:r>
              <a:rPr lang="en-US" sz="1500" b="1" dirty="0" err="1">
                <a:solidFill>
                  <a:srgbClr val="FF0000"/>
                </a:solidFill>
              </a:rPr>
              <a:t>PointRend</a:t>
            </a:r>
            <a:endParaRPr 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202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Quantitative comparison: instance segmentation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954814-A42E-467F-860D-F06CC621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76" y="2800970"/>
            <a:ext cx="6526248" cy="141706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DEC81D-4B99-4A72-B065-EAE460271B11}"/>
              </a:ext>
            </a:extLst>
          </p:cNvPr>
          <p:cNvSpPr txBox="1">
            <a:spLocks/>
          </p:cNvSpPr>
          <p:nvPr/>
        </p:nvSpPr>
        <p:spPr>
          <a:xfrm>
            <a:off x="1011936" y="4656959"/>
            <a:ext cx="10168128" cy="4613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/>
              <a:t>Mask R-CNN with standard head (4x Conv) vs. Mask R-CNN with </a:t>
            </a:r>
            <a:r>
              <a:rPr lang="en-US" sz="1500" dirty="0" err="1"/>
              <a:t>PointRend</a:t>
            </a:r>
            <a:endParaRPr lang="en-US" sz="15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6D98C7-266C-48C5-96A1-82C4CC79A5D8}"/>
              </a:ext>
            </a:extLst>
          </p:cNvPr>
          <p:cNvSpPr txBox="1">
            <a:spLocks/>
          </p:cNvSpPr>
          <p:nvPr/>
        </p:nvSpPr>
        <p:spPr>
          <a:xfrm>
            <a:off x="1011936" y="5175119"/>
            <a:ext cx="10168128" cy="4613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/>
              <a:t>AP* is COCO mask AP for a COCO-trained model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500" dirty="0"/>
              <a:t>evaluated against the higher quality LVIS annotation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3824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DEDC-C135-4E8D-AC6A-F138A60947E8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Typical Problems in 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3F0-5F89-4E18-8E08-32FA62C2C5DE}"/>
              </a:ext>
            </a:extLst>
          </p:cNvPr>
          <p:cNvSpPr txBox="1">
            <a:spLocks/>
          </p:cNvSpPr>
          <p:nvPr/>
        </p:nvSpPr>
        <p:spPr>
          <a:xfrm>
            <a:off x="983149" y="2448231"/>
            <a:ext cx="6084988" cy="2793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CNNs for image segmentation typically operate on regular 3 channel grids.</a:t>
            </a:r>
          </a:p>
          <a:p>
            <a:pPr>
              <a:buFontTx/>
              <a:buChar char="-"/>
            </a:pPr>
            <a:r>
              <a:rPr lang="en-US" sz="1200" dirty="0"/>
              <a:t>Not computationally ideal for image segmentation.</a:t>
            </a:r>
          </a:p>
          <a:p>
            <a:pPr>
              <a:buFontTx/>
              <a:buChar char="-"/>
            </a:pPr>
            <a:r>
              <a:rPr lang="en-US" sz="1200" dirty="0"/>
              <a:t>Label maps predicted by these networks are mostly smooth.</a:t>
            </a:r>
          </a:p>
          <a:p>
            <a:pPr>
              <a:buFontTx/>
              <a:buChar char="-"/>
            </a:pPr>
            <a:r>
              <a:rPr lang="en-US" sz="1200" dirty="0"/>
              <a:t>Unnecessarily oversample the smooth areas while simultaneously under-sampling object boundaries.</a:t>
            </a:r>
          </a:p>
          <a:p>
            <a:r>
              <a:rPr lang="en-US" sz="1500" dirty="0"/>
              <a:t>The result is excess computation in smooth regions and blurry contours.</a:t>
            </a:r>
          </a:p>
          <a:p>
            <a:r>
              <a:rPr lang="en-US" sz="1500" dirty="0"/>
              <a:t>Often predict labels on a low-resolution regular grid.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E434E-5B82-4565-AF88-A08CC7E9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37" y="2259743"/>
            <a:ext cx="4586193" cy="31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23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PointRend</a:t>
            </a:r>
            <a:r>
              <a:rPr lang="en-US" sz="3200" b="1" dirty="0"/>
              <a:t> for semantic segmentation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6D98C7-266C-48C5-96A1-82C4CC79A5D8}"/>
              </a:ext>
            </a:extLst>
          </p:cNvPr>
          <p:cNvSpPr txBox="1">
            <a:spLocks/>
          </p:cNvSpPr>
          <p:nvPr/>
        </p:nvSpPr>
        <p:spPr>
          <a:xfrm>
            <a:off x="1011936" y="5615672"/>
            <a:ext cx="10168128" cy="4613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 err="1">
                <a:solidFill>
                  <a:srgbClr val="FF0000"/>
                </a:solidFill>
              </a:rPr>
              <a:t>PointRend</a:t>
            </a:r>
            <a:r>
              <a:rPr lang="en-US" sz="1500" dirty="0">
                <a:solidFill>
                  <a:srgbClr val="FF0000"/>
                </a:solidFill>
              </a:rPr>
              <a:t> can be applied on top of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any modern semantic segmentation model</a:t>
            </a:r>
            <a:endParaRPr lang="en-US" sz="15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455C9-050B-4BB2-BE1D-71BFC86F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52" y="1554220"/>
            <a:ext cx="9975895" cy="391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Deeplab</a:t>
            </a:r>
            <a:r>
              <a:rPr lang="en-US" sz="3200" b="1" dirty="0"/>
              <a:t> V3 vs. </a:t>
            </a:r>
            <a:r>
              <a:rPr lang="en-US" sz="3200" b="1" dirty="0" err="1"/>
              <a:t>Deeplab</a:t>
            </a:r>
            <a:r>
              <a:rPr lang="en-US" sz="3200" b="1" dirty="0"/>
              <a:t> V3 + </a:t>
            </a:r>
            <a:r>
              <a:rPr lang="en-US" sz="3200" b="1" dirty="0" err="1"/>
              <a:t>PointRend</a:t>
            </a:r>
            <a:endParaRPr lang="en-US" sz="32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6D98C7-266C-48C5-96A1-82C4CC79A5D8}"/>
              </a:ext>
            </a:extLst>
          </p:cNvPr>
          <p:cNvSpPr txBox="1">
            <a:spLocks/>
          </p:cNvSpPr>
          <p:nvPr/>
        </p:nvSpPr>
        <p:spPr>
          <a:xfrm>
            <a:off x="6436196" y="6309360"/>
            <a:ext cx="4678976" cy="34004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FF0000"/>
                </a:solidFill>
              </a:rPr>
              <a:t>+ </a:t>
            </a:r>
            <a:r>
              <a:rPr lang="en-US" sz="1500" b="1" dirty="0" err="1">
                <a:solidFill>
                  <a:srgbClr val="FF0000"/>
                </a:solidFill>
              </a:rPr>
              <a:t>PointRend</a:t>
            </a:r>
            <a:endParaRPr lang="en-US" sz="15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51D9F3-53DF-48E5-B86E-921ACB0D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30" y="1179871"/>
            <a:ext cx="9989026" cy="50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5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Quantitative comparison: semantic segmentation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DEC81D-4B99-4A72-B065-EAE460271B11}"/>
              </a:ext>
            </a:extLst>
          </p:cNvPr>
          <p:cNvSpPr txBox="1">
            <a:spLocks/>
          </p:cNvSpPr>
          <p:nvPr/>
        </p:nvSpPr>
        <p:spPr>
          <a:xfrm>
            <a:off x="1011935" y="6025609"/>
            <a:ext cx="10168128" cy="4613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 err="1"/>
              <a:t>SemanticFPN</a:t>
            </a:r>
            <a:r>
              <a:rPr lang="en-US" sz="1500" b="1" dirty="0"/>
              <a:t> vs </a:t>
            </a:r>
            <a:r>
              <a:rPr lang="en-US" sz="1500" b="1" dirty="0" err="1"/>
              <a:t>SemanticFPN</a:t>
            </a:r>
            <a:r>
              <a:rPr lang="en-US" sz="1500" b="1" dirty="0"/>
              <a:t> with </a:t>
            </a:r>
            <a:r>
              <a:rPr lang="en-US" sz="1500" b="1" dirty="0" err="1"/>
              <a:t>PointRend</a:t>
            </a:r>
            <a:endParaRPr lang="en-US" sz="15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BA069-58C2-45CF-94C3-81A27F3B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342" y="2089432"/>
            <a:ext cx="6253316" cy="1331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4047D-F760-476C-98DF-4C5A654C4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030" y="4283154"/>
            <a:ext cx="6209939" cy="15273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184121-E4B4-4D42-BF84-214B928C79FE}"/>
              </a:ext>
            </a:extLst>
          </p:cNvPr>
          <p:cNvSpPr txBox="1">
            <a:spLocks/>
          </p:cNvSpPr>
          <p:nvPr/>
        </p:nvSpPr>
        <p:spPr>
          <a:xfrm>
            <a:off x="1011936" y="3606704"/>
            <a:ext cx="10168128" cy="4613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/>
              <a:t>DeeplabV3 vs. DeeplabV3 with </a:t>
            </a:r>
            <a:r>
              <a:rPr lang="en-US" sz="1500" b="1" dirty="0" err="1"/>
              <a:t>PointRend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863765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Conclusion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197A99-A41F-4022-8001-D4B15867D3A6}"/>
              </a:ext>
            </a:extLst>
          </p:cNvPr>
          <p:cNvSpPr txBox="1">
            <a:spLocks/>
          </p:cNvSpPr>
          <p:nvPr/>
        </p:nvSpPr>
        <p:spPr>
          <a:xfrm>
            <a:off x="1168072" y="1506702"/>
            <a:ext cx="10011992" cy="445754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FF0000"/>
                </a:solidFill>
              </a:rPr>
              <a:t>High resolution output</a:t>
            </a:r>
            <a:r>
              <a:rPr lang="en-US" sz="2000" dirty="0"/>
              <a:t> with little to no computational overhead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	Higher resolution, more accurate masks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	with fewer model params, less compute time.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2000" dirty="0">
                <a:solidFill>
                  <a:srgbClr val="FF0000"/>
                </a:solidFill>
              </a:rPr>
              <a:t>“plug &amp; play” </a:t>
            </a:r>
            <a:r>
              <a:rPr lang="en-US" sz="2000" dirty="0"/>
              <a:t>on top of any FCN-based model for segmentation</a:t>
            </a: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2000" dirty="0"/>
              <a:t>Significant quantitative and qualitative improvement</a:t>
            </a:r>
          </a:p>
        </p:txBody>
      </p:sp>
    </p:spTree>
    <p:extLst>
      <p:ext uri="{BB962C8B-B14F-4D97-AF65-F5344CB8AC3E}">
        <p14:creationId xmlns:p14="http://schemas.microsoft.com/office/powerpoint/2010/main" val="2342379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77FF-80B5-4385-96F0-EF003BD973DB}"/>
              </a:ext>
            </a:extLst>
          </p:cNvPr>
          <p:cNvSpPr txBox="1">
            <a:spLocks/>
          </p:cNvSpPr>
          <p:nvPr/>
        </p:nvSpPr>
        <p:spPr>
          <a:xfrm>
            <a:off x="1115568" y="3113384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Thank You.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646F60-6884-4428-94C0-E4EDE11A299C}"/>
              </a:ext>
            </a:extLst>
          </p:cNvPr>
          <p:cNvSpPr txBox="1">
            <a:spLocks/>
          </p:cNvSpPr>
          <p:nvPr/>
        </p:nvSpPr>
        <p:spPr>
          <a:xfrm>
            <a:off x="1185770" y="3744615"/>
            <a:ext cx="10028904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200" dirty="0"/>
              <a:t>[Paper Review] </a:t>
            </a:r>
            <a:r>
              <a:rPr lang="en-US" sz="1200" dirty="0" err="1"/>
              <a:t>PointRend</a:t>
            </a:r>
            <a:r>
              <a:rPr lang="en-US" sz="1200" dirty="0"/>
              <a:t>: Image Segmentation as Rendering</a:t>
            </a:r>
          </a:p>
          <a:p>
            <a:pPr>
              <a:lnSpc>
                <a:spcPct val="150000"/>
              </a:lnSpc>
            </a:pPr>
            <a:r>
              <a:rPr lang="en-US" sz="1200" dirty="0" err="1"/>
              <a:t>Su</a:t>
            </a:r>
            <a:r>
              <a:rPr lang="en-US" sz="1200" dirty="0"/>
              <a:t> Hyung Choi </a:t>
            </a:r>
          </a:p>
        </p:txBody>
      </p:sp>
    </p:spTree>
    <p:extLst>
      <p:ext uri="{BB962C8B-B14F-4D97-AF65-F5344CB8AC3E}">
        <p14:creationId xmlns:p14="http://schemas.microsoft.com/office/powerpoint/2010/main" val="293557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DEDC-C135-4E8D-AC6A-F138A60947E8}"/>
              </a:ext>
            </a:extLst>
          </p:cNvPr>
          <p:cNvSpPr txBox="1">
            <a:spLocks/>
          </p:cNvSpPr>
          <p:nvPr/>
        </p:nvSpPr>
        <p:spPr>
          <a:xfrm>
            <a:off x="1011936" y="548640"/>
            <a:ext cx="10168128" cy="6312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err="1"/>
              <a:t>PointRend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3F0-5F89-4E18-8E08-32FA62C2C5DE}"/>
              </a:ext>
            </a:extLst>
          </p:cNvPr>
          <p:cNvSpPr txBox="1">
            <a:spLocks/>
          </p:cNvSpPr>
          <p:nvPr/>
        </p:nvSpPr>
        <p:spPr>
          <a:xfrm>
            <a:off x="983148" y="2448231"/>
            <a:ext cx="10300547" cy="279334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Propose </a:t>
            </a:r>
            <a:r>
              <a:rPr lang="en-US" sz="2000" dirty="0">
                <a:solidFill>
                  <a:srgbClr val="FF0000"/>
                </a:solidFill>
              </a:rPr>
              <a:t>“Point based Rendering” </a:t>
            </a:r>
            <a:r>
              <a:rPr lang="en-US" sz="2000" dirty="0"/>
              <a:t>as a methodology </a:t>
            </a:r>
          </a:p>
          <a:p>
            <a:pPr marL="0" indent="0" algn="ctr">
              <a:buNone/>
            </a:pPr>
            <a:r>
              <a:rPr lang="en-US" sz="2000" dirty="0"/>
              <a:t>for image segmentation using point representations.</a:t>
            </a:r>
          </a:p>
          <a:p>
            <a:pPr algn="ctr"/>
            <a:endParaRPr lang="en-US" sz="1500" dirty="0"/>
          </a:p>
          <a:p>
            <a:pPr marL="0" indent="0" algn="ctr">
              <a:buNone/>
            </a:pPr>
            <a:r>
              <a:rPr lang="en-US" sz="2000" dirty="0"/>
              <a:t>To Efficiently “render” high quality label map</a:t>
            </a:r>
          </a:p>
          <a:p>
            <a:pPr marL="0" indent="0" algn="ctr">
              <a:buNone/>
            </a:pPr>
            <a:endParaRPr lang="en-US" sz="1500" dirty="0"/>
          </a:p>
          <a:p>
            <a:pPr marL="0" indent="0" algn="ctr">
              <a:buNone/>
            </a:pPr>
            <a:r>
              <a:rPr lang="en-US" sz="2000" dirty="0"/>
              <a:t>Benefits over other architectures:</a:t>
            </a:r>
          </a:p>
          <a:p>
            <a:pPr marL="342900" indent="-342900" algn="ctr">
              <a:buAutoNum type="arabicPeriod"/>
            </a:pPr>
            <a:r>
              <a:rPr lang="en-US" sz="1800" dirty="0"/>
              <a:t>Training and Inference is less computationally intensive</a:t>
            </a:r>
          </a:p>
          <a:p>
            <a:pPr marL="342900" indent="-342900" algn="ctr">
              <a:buAutoNum type="arabicPeriod"/>
            </a:pPr>
            <a:r>
              <a:rPr lang="en-US" sz="1800" dirty="0"/>
              <a:t>Generate higher quality, higher resolution label maps (masks)</a:t>
            </a:r>
          </a:p>
        </p:txBody>
      </p:sp>
    </p:spTree>
    <p:extLst>
      <p:ext uri="{BB962C8B-B14F-4D97-AF65-F5344CB8AC3E}">
        <p14:creationId xmlns:p14="http://schemas.microsoft.com/office/powerpoint/2010/main" val="289104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DEDC-C135-4E8D-AC6A-F138A60947E8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63123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CNN/FCN is the main tool for 2D image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3F0-5F89-4E18-8E08-32FA62C2C5DE}"/>
              </a:ext>
            </a:extLst>
          </p:cNvPr>
          <p:cNvSpPr txBox="1">
            <a:spLocks/>
          </p:cNvSpPr>
          <p:nvPr/>
        </p:nvSpPr>
        <p:spPr>
          <a:xfrm>
            <a:off x="1011936" y="5447472"/>
            <a:ext cx="10168128" cy="4613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/>
              <a:t>Operates with </a:t>
            </a:r>
            <a:r>
              <a:rPr lang="en-US" sz="2100" b="1" dirty="0"/>
              <a:t>feature map on regular grids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C778A-C927-4153-8826-74FAB50CD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66" y="1856604"/>
            <a:ext cx="5878116" cy="314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3F0-5F89-4E18-8E08-32FA62C2C5DE}"/>
              </a:ext>
            </a:extLst>
          </p:cNvPr>
          <p:cNvSpPr txBox="1">
            <a:spLocks/>
          </p:cNvSpPr>
          <p:nvPr/>
        </p:nvSpPr>
        <p:spPr>
          <a:xfrm>
            <a:off x="316106" y="3140825"/>
            <a:ext cx="3477473" cy="4613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>
                <a:solidFill>
                  <a:srgbClr val="FF0000"/>
                </a:solidFill>
              </a:rPr>
              <a:t>Output resolution is tradeoff between computational cost and level of detail</a:t>
            </a:r>
            <a:endParaRPr lang="en-US" sz="15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6186-6E6C-40B8-8C0E-EF67A9AA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03" y="504573"/>
            <a:ext cx="5598983" cy="4356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E09AEE-42A5-4386-8158-F12A6E84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3" y="504573"/>
            <a:ext cx="3281266" cy="24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93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3F0-5F89-4E18-8E08-32FA62C2C5DE}"/>
              </a:ext>
            </a:extLst>
          </p:cNvPr>
          <p:cNvSpPr txBox="1">
            <a:spLocks/>
          </p:cNvSpPr>
          <p:nvPr/>
        </p:nvSpPr>
        <p:spPr>
          <a:xfrm>
            <a:off x="316106" y="5705037"/>
            <a:ext cx="3477473" cy="4613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Mask R-CNN efficiently predicts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low-resolution masks</a:t>
            </a:r>
            <a:endParaRPr lang="en-US" sz="15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6186-6E6C-40B8-8C0E-EF67A9AA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03" y="504573"/>
            <a:ext cx="5598983" cy="4356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E09AEE-42A5-4386-8158-F12A6E84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3" y="504573"/>
            <a:ext cx="3281266" cy="2455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B6D8D-2546-4355-B1F1-4EEC1E25C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89" y="3104805"/>
            <a:ext cx="3307890" cy="2455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64DA-0606-4345-83C2-EAC3EE18B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714" y="504573"/>
            <a:ext cx="1856010" cy="20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3F0-5F89-4E18-8E08-32FA62C2C5DE}"/>
              </a:ext>
            </a:extLst>
          </p:cNvPr>
          <p:cNvSpPr txBox="1">
            <a:spLocks/>
          </p:cNvSpPr>
          <p:nvPr/>
        </p:nvSpPr>
        <p:spPr>
          <a:xfrm>
            <a:off x="316106" y="3140825"/>
            <a:ext cx="3477473" cy="4613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Note that different areas require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different levels of detail</a:t>
            </a:r>
            <a:endParaRPr lang="en-US" sz="15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6186-6E6C-40B8-8C0E-EF67A9AA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03" y="504573"/>
            <a:ext cx="5598983" cy="4356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E09AEE-42A5-4386-8158-F12A6E84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3" y="504573"/>
            <a:ext cx="3281266" cy="24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4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3F0-5F89-4E18-8E08-32FA62C2C5DE}"/>
              </a:ext>
            </a:extLst>
          </p:cNvPr>
          <p:cNvSpPr txBox="1">
            <a:spLocks/>
          </p:cNvSpPr>
          <p:nvPr/>
        </p:nvSpPr>
        <p:spPr>
          <a:xfrm>
            <a:off x="316106" y="3140825"/>
            <a:ext cx="3477473" cy="4613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Some are perfectly segmented with low resolution prediction</a:t>
            </a:r>
            <a:endParaRPr lang="en-US" sz="15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6186-6E6C-40B8-8C0E-EF67A9AA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03" y="504573"/>
            <a:ext cx="5598983" cy="4356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E09AEE-42A5-4386-8158-F12A6E84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3" y="504573"/>
            <a:ext cx="3281266" cy="2455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A37C0-D3C7-4172-B76B-7750B6BC1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02" y="504573"/>
            <a:ext cx="1848763" cy="20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6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806186-6E6C-40B8-8C0E-EF67A9AA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03" y="504573"/>
            <a:ext cx="5598983" cy="4356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E09AEE-42A5-4386-8158-F12A6E84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3" y="504573"/>
            <a:ext cx="3281266" cy="2455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EA050-1D42-4865-AB8C-440377790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268" y="2628969"/>
            <a:ext cx="1849918" cy="20982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D43EEB-E3F9-49E1-B8A7-B49A4AFA5256}"/>
              </a:ext>
            </a:extLst>
          </p:cNvPr>
          <p:cNvSpPr txBox="1">
            <a:spLocks/>
          </p:cNvSpPr>
          <p:nvPr/>
        </p:nvSpPr>
        <p:spPr>
          <a:xfrm>
            <a:off x="270532" y="3115425"/>
            <a:ext cx="3764827" cy="4613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500" dirty="0">
                <a:solidFill>
                  <a:srgbClr val="FF0000"/>
                </a:solidFill>
              </a:rPr>
              <a:t>Whereas high-frequency regions require prediction in a very high resolution</a:t>
            </a:r>
            <a:endParaRPr 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5026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493</Words>
  <Application>Microsoft Office PowerPoint</Application>
  <PresentationFormat>Widescreen</PresentationFormat>
  <Paragraphs>76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Avenir Next LT Pro</vt:lpstr>
      <vt:lpstr>Calibri</vt:lpstr>
      <vt:lpstr>AccentBoxVTI</vt:lpstr>
      <vt:lpstr>PointRend Image Segmentation as Rendering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PointRend Image Segmentation as Rendering</dc:title>
  <dc:creator>최수형[ 학부재학 / 융합경영학부 디지털경영전공 ]</dc:creator>
  <cp:lastModifiedBy>최수형[ 학부재학 / 융합경영학부 디지털경영전공 ]</cp:lastModifiedBy>
  <cp:revision>6</cp:revision>
  <dcterms:created xsi:type="dcterms:W3CDTF">2022-01-11T09:11:43Z</dcterms:created>
  <dcterms:modified xsi:type="dcterms:W3CDTF">2022-01-11T11:36:54Z</dcterms:modified>
</cp:coreProperties>
</file>